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6" r:id="rId5"/>
    <p:sldId id="258" r:id="rId6"/>
    <p:sldId id="262" r:id="rId7"/>
    <p:sldId id="264" r:id="rId8"/>
    <p:sldId id="271" r:id="rId9"/>
    <p:sldId id="279" r:id="rId10"/>
    <p:sldId id="267" r:id="rId11"/>
    <p:sldId id="259" r:id="rId12"/>
    <p:sldId id="268" r:id="rId13"/>
    <p:sldId id="269" r:id="rId14"/>
    <p:sldId id="270" r:id="rId15"/>
    <p:sldId id="260" r:id="rId16"/>
    <p:sldId id="273" r:id="rId17"/>
    <p:sldId id="274" r:id="rId18"/>
    <p:sldId id="275" r:id="rId19"/>
    <p:sldId id="276" r:id="rId20"/>
    <p:sldId id="278" r:id="rId21"/>
    <p:sldId id="280"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76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Titelstijl van model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Titelstijl van model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04-12-16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6BFECD78-3C8E-49F2-8FAB-59489D168ABB}" type="datetimeFigureOut">
              <a:rPr lang="en-US" smtClean="0"/>
              <a:t>04-12-16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04-12-16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04-12-16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04-12-16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04-12-16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04-12-16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6BFECD78-3C8E-49F2-8FAB-59489D168ABB}" type="datetimeFigureOut">
              <a:rPr lang="en-US" smtClean="0"/>
              <a:t>04-12-16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‹nr.›</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04-12-16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‹nr.›</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AoJ4uCBez0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smtClean="0"/>
              <a:t>Gouden eeuw in vogelvlucht</a:t>
            </a:r>
            <a:endParaRPr lang="nl-NL" b="1" dirty="0"/>
          </a:p>
        </p:txBody>
      </p:sp>
      <p:sp>
        <p:nvSpPr>
          <p:cNvPr id="3" name="Sub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alphaModFix amt="50000"/>
          </a:blip>
          <a:stretch>
            <a:fillRect/>
          </a:stretch>
        </p:blipFill>
        <p:spPr>
          <a:xfrm>
            <a:off x="114300" y="533400"/>
            <a:ext cx="8915400" cy="5778500"/>
          </a:xfrm>
          <a:prstGeom prst="rect">
            <a:avLst/>
          </a:prstGeom>
        </p:spPr>
      </p:pic>
    </p:spTree>
    <p:extLst>
      <p:ext uri="{BB962C8B-B14F-4D97-AF65-F5344CB8AC3E}">
        <p14:creationId xmlns:p14="http://schemas.microsoft.com/office/powerpoint/2010/main" val="39074004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Bevolking groeit</a:t>
            </a:r>
            <a:endParaRPr lang="nl-NL"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rcRect l="-18187" r="-18187"/>
          <a:stretch>
            <a:fillRect/>
          </a:stretch>
        </p:blipFill>
        <p:spPr/>
      </p:pic>
    </p:spTree>
    <p:extLst>
      <p:ext uri="{BB962C8B-B14F-4D97-AF65-F5344CB8AC3E}">
        <p14:creationId xmlns:p14="http://schemas.microsoft.com/office/powerpoint/2010/main" val="39201379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Tolerante godsdienst</a:t>
            </a:r>
            <a:endParaRPr lang="nl-NL" b="1" dirty="0"/>
          </a:p>
        </p:txBody>
      </p:sp>
      <p:sp>
        <p:nvSpPr>
          <p:cNvPr id="3" name="Tijdelijke aanduiding voor inhoud 2"/>
          <p:cNvSpPr>
            <a:spLocks noGrp="1"/>
          </p:cNvSpPr>
          <p:nvPr>
            <p:ph idx="1"/>
          </p:nvPr>
        </p:nvSpPr>
        <p:spPr/>
        <p:txBody>
          <a:bodyPr/>
          <a:lstStyle/>
          <a:p>
            <a:r>
              <a:rPr lang="nl-NL" dirty="0"/>
              <a:t>Veel Nederlanders waren overgegaan van het katholiek naar het </a:t>
            </a:r>
            <a:r>
              <a:rPr lang="nl-NL" b="1" dirty="0"/>
              <a:t>protestant</a:t>
            </a:r>
            <a:r>
              <a:rPr lang="nl-NL" dirty="0"/>
              <a:t> geloof </a:t>
            </a:r>
            <a:r>
              <a:rPr lang="nl-NL" dirty="0" smtClean="0"/>
              <a:t>(Calvinisme) n.a.v</a:t>
            </a:r>
            <a:r>
              <a:rPr lang="nl-NL" dirty="0"/>
              <a:t>. de reformatie</a:t>
            </a:r>
          </a:p>
          <a:p>
            <a:r>
              <a:rPr lang="nl-NL" b="1" dirty="0" smtClean="0"/>
              <a:t>Beeldenstorm:</a:t>
            </a:r>
            <a:r>
              <a:rPr lang="nl-NL" dirty="0" smtClean="0"/>
              <a:t> Men </a:t>
            </a:r>
            <a:r>
              <a:rPr lang="nl-NL" dirty="0"/>
              <a:t>wilde weer een </a:t>
            </a:r>
            <a:r>
              <a:rPr lang="nl-NL" b="1" dirty="0"/>
              <a:t>zuivere </a:t>
            </a:r>
            <a:r>
              <a:rPr lang="nl-NL" dirty="0"/>
              <a:t>beleving van het geloof </a:t>
            </a:r>
            <a:r>
              <a:rPr lang="nl-NL" dirty="0" smtClean="0"/>
              <a:t>prediken </a:t>
            </a:r>
            <a:r>
              <a:rPr lang="nl-NL" dirty="0"/>
              <a:t>en men verzette zich tegen </a:t>
            </a:r>
            <a:r>
              <a:rPr lang="nl-NL" b="1" dirty="0"/>
              <a:t>de corruptie </a:t>
            </a:r>
            <a:r>
              <a:rPr lang="nl-NL" dirty="0"/>
              <a:t>van de </a:t>
            </a:r>
            <a:r>
              <a:rPr lang="nl-NL" dirty="0" smtClean="0"/>
              <a:t>Katholieke kerk </a:t>
            </a:r>
            <a:r>
              <a:rPr lang="nl-NL" dirty="0"/>
              <a:t>van Rome (handel in aflaten). </a:t>
            </a:r>
          </a:p>
          <a:p>
            <a:endParaRPr lang="nl-NL" dirty="0"/>
          </a:p>
        </p:txBody>
      </p:sp>
    </p:spTree>
    <p:extLst>
      <p:ext uri="{BB962C8B-B14F-4D97-AF65-F5344CB8AC3E}">
        <p14:creationId xmlns:p14="http://schemas.microsoft.com/office/powerpoint/2010/main" val="42671375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Beeldenstorm</a:t>
            </a:r>
            <a:endParaRPr lang="nl-NL"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rcRect l="-17974" r="-17974"/>
          <a:stretch>
            <a:fillRect/>
          </a:stretch>
        </p:blipFill>
        <p:spPr/>
      </p:pic>
    </p:spTree>
    <p:extLst>
      <p:ext uri="{BB962C8B-B14F-4D97-AF65-F5344CB8AC3E}">
        <p14:creationId xmlns:p14="http://schemas.microsoft.com/office/powerpoint/2010/main" val="38797108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Pracht en praal - sober </a:t>
            </a:r>
            <a:endParaRPr lang="nl-NL" b="1" dirty="0"/>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rcRect l="-18187" r="-18187"/>
          <a:stretch>
            <a:fillRect/>
          </a:stretch>
        </p:blipFill>
        <p:spPr>
          <a:xfrm>
            <a:off x="0" y="2441331"/>
            <a:ext cx="4128201" cy="3684832"/>
          </a:xfrm>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3661" y="2441331"/>
            <a:ext cx="4443139" cy="3500431"/>
          </a:xfrm>
          <a:prstGeom prst="rect">
            <a:avLst/>
          </a:prstGeom>
        </p:spPr>
      </p:pic>
    </p:spTree>
    <p:extLst>
      <p:ext uri="{BB962C8B-B14F-4D97-AF65-F5344CB8AC3E}">
        <p14:creationId xmlns:p14="http://schemas.microsoft.com/office/powerpoint/2010/main" val="4898719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Tolerantie</a:t>
            </a:r>
            <a:endParaRPr lang="nl-NL" b="1" dirty="0"/>
          </a:p>
        </p:txBody>
      </p:sp>
      <p:sp>
        <p:nvSpPr>
          <p:cNvPr id="3" name="Tijdelijke aanduiding voor inhoud 2"/>
          <p:cNvSpPr>
            <a:spLocks noGrp="1"/>
          </p:cNvSpPr>
          <p:nvPr>
            <p:ph idx="1"/>
          </p:nvPr>
        </p:nvSpPr>
        <p:spPr/>
        <p:txBody>
          <a:bodyPr/>
          <a:lstStyle/>
          <a:p>
            <a:r>
              <a:rPr lang="nl-NL" dirty="0" smtClean="0"/>
              <a:t>Relatieve godsdienstvrijheid in Amsterdam</a:t>
            </a:r>
          </a:p>
          <a:p>
            <a:endParaRPr lang="nl-NL" dirty="0"/>
          </a:p>
          <a:p>
            <a:r>
              <a:rPr lang="nl-NL" dirty="0" smtClean="0"/>
              <a:t>Schuilkerken voor Katholieken</a:t>
            </a:r>
          </a:p>
          <a:p>
            <a:endParaRPr lang="nl-NL" dirty="0"/>
          </a:p>
          <a:p>
            <a:endParaRPr lang="nl-NL" dirty="0"/>
          </a:p>
        </p:txBody>
      </p:sp>
      <p:sp>
        <p:nvSpPr>
          <p:cNvPr id="4" name="Tekstvak 3"/>
          <p:cNvSpPr txBox="1"/>
          <p:nvPr/>
        </p:nvSpPr>
        <p:spPr>
          <a:xfrm>
            <a:off x="5245172" y="1995954"/>
            <a:ext cx="184666"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7807148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smtClean="0"/>
              <a:t>Pronken..maar</a:t>
            </a:r>
            <a:r>
              <a:rPr lang="nl-NL" b="1" dirty="0" smtClean="0"/>
              <a:t> kijk uit..</a:t>
            </a:r>
            <a:endParaRPr lang="nl-NL" b="1" dirty="0"/>
          </a:p>
        </p:txBody>
      </p:sp>
      <p:sp>
        <p:nvSpPr>
          <p:cNvPr id="3" name="Tijdelijke aanduiding voor inhoud 2"/>
          <p:cNvSpPr>
            <a:spLocks noGrp="1"/>
          </p:cNvSpPr>
          <p:nvPr>
            <p:ph idx="1"/>
          </p:nvPr>
        </p:nvSpPr>
        <p:spPr/>
        <p:txBody>
          <a:bodyPr/>
          <a:lstStyle/>
          <a:p>
            <a:r>
              <a:rPr lang="nl-NL" dirty="0" smtClean="0"/>
              <a:t>Kunst </a:t>
            </a:r>
            <a:r>
              <a:rPr lang="nl-NL" b="1" dirty="0" smtClean="0"/>
              <a:t>ter lering en vermaak </a:t>
            </a:r>
            <a:r>
              <a:rPr lang="nl-NL" dirty="0" smtClean="0"/>
              <a:t>– je moest er ook iets van leren. Calvinisme waarschuwt tegen materiële hebzucht.</a:t>
            </a:r>
          </a:p>
          <a:p>
            <a:endParaRPr lang="nl-NL" dirty="0"/>
          </a:p>
          <a:p>
            <a:r>
              <a:rPr lang="nl-NL" dirty="0" smtClean="0"/>
              <a:t>Welvaart stijgt explosief – rijke burgers worden opdrachtgevers voor kunst</a:t>
            </a:r>
          </a:p>
          <a:p>
            <a:r>
              <a:rPr lang="nl-NL" dirty="0" smtClean="0"/>
              <a:t>Kunstproductie </a:t>
            </a:r>
            <a:r>
              <a:rPr lang="nl-NL" smtClean="0"/>
              <a:t>stijgt explosief</a:t>
            </a:r>
            <a:endParaRPr lang="nl-NL" dirty="0" smtClean="0"/>
          </a:p>
          <a:p>
            <a:endParaRPr lang="nl-NL" dirty="0"/>
          </a:p>
          <a:p>
            <a:endParaRPr lang="nl-NL" dirty="0"/>
          </a:p>
        </p:txBody>
      </p:sp>
    </p:spTree>
    <p:extLst>
      <p:ext uri="{BB962C8B-B14F-4D97-AF65-F5344CB8AC3E}">
        <p14:creationId xmlns:p14="http://schemas.microsoft.com/office/powerpoint/2010/main" val="24106204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atin typeface="Calibri" charset="0"/>
              </a:rPr>
              <a:t>Gebouwen en gevelstenen</a:t>
            </a:r>
          </a:p>
        </p:txBody>
      </p:sp>
      <p:sp>
        <p:nvSpPr>
          <p:cNvPr id="21506" name="Content Placeholder 2"/>
          <p:cNvSpPr>
            <a:spLocks noGrp="1"/>
          </p:cNvSpPr>
          <p:nvPr>
            <p:ph idx="1"/>
          </p:nvPr>
        </p:nvSpPr>
        <p:spPr/>
        <p:txBody>
          <a:bodyPr/>
          <a:lstStyle/>
          <a:p>
            <a:pPr eaLnBrk="1" hangingPunct="1"/>
            <a:r>
              <a:rPr lang="en-US" sz="1600">
                <a:latin typeface="Calibri" charset="0"/>
              </a:rPr>
              <a:t>Kosten:</a:t>
            </a:r>
          </a:p>
          <a:p>
            <a:pPr eaLnBrk="1" hangingPunct="1"/>
            <a:r>
              <a:rPr lang="en-US" sz="1600">
                <a:latin typeface="Calibri" charset="0"/>
              </a:rPr>
              <a:t>Breedte van de gevel</a:t>
            </a:r>
          </a:p>
          <a:p>
            <a:pPr eaLnBrk="1" hangingPunct="1"/>
            <a:r>
              <a:rPr lang="en-US" sz="1600">
                <a:latin typeface="Calibri" charset="0"/>
              </a:rPr>
              <a:t>Voorhuis en achterhuis</a:t>
            </a:r>
          </a:p>
          <a:p>
            <a:pPr eaLnBrk="1" hangingPunct="1"/>
            <a:r>
              <a:rPr lang="en-US" sz="1600">
                <a:latin typeface="Calibri" charset="0"/>
              </a:rPr>
              <a:t>Aantal ramen aan de straatkant</a:t>
            </a:r>
          </a:p>
          <a:p>
            <a:pPr eaLnBrk="1" hangingPunct="1"/>
            <a:r>
              <a:rPr lang="en-US" sz="1600">
                <a:latin typeface="Calibri" charset="0"/>
              </a:rPr>
              <a:t>Stoep, trap etc.</a:t>
            </a:r>
          </a:p>
          <a:p>
            <a:pPr eaLnBrk="1" hangingPunct="1"/>
            <a:r>
              <a:rPr lang="en-US" sz="1600">
                <a:latin typeface="Calibri" charset="0"/>
              </a:rPr>
              <a:t>Gevelsteen i.p.v. huisnummers</a:t>
            </a:r>
          </a:p>
          <a:p>
            <a:pPr eaLnBrk="1" hangingPunct="1"/>
            <a:endParaRPr lang="en-US" sz="1600">
              <a:latin typeface="Calibri" charset="0"/>
            </a:endParaRPr>
          </a:p>
          <a:p>
            <a:pPr eaLnBrk="1" hangingPunct="1"/>
            <a:endParaRPr lang="en-US" sz="1600">
              <a:latin typeface="Calibri" charset="0"/>
            </a:endParaRPr>
          </a:p>
        </p:txBody>
      </p:sp>
      <p:pic>
        <p:nvPicPr>
          <p:cNvPr id="21507"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911600" y="1671638"/>
            <a:ext cx="5326063"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38200" y="3516313"/>
            <a:ext cx="23622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8512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Kunstkamers</a:t>
            </a:r>
            <a:endParaRPr lang="nl-NL" dirty="0"/>
          </a:p>
        </p:txBody>
      </p:sp>
      <p:sp>
        <p:nvSpPr>
          <p:cNvPr id="3" name="Tijdelijke aanduiding voor inhoud 2"/>
          <p:cNvSpPr>
            <a:spLocks noGrp="1"/>
          </p:cNvSpPr>
          <p:nvPr>
            <p:ph idx="1"/>
          </p:nvPr>
        </p:nvSpPr>
        <p:spPr/>
        <p:txBody>
          <a:bodyPr/>
          <a:lstStyle/>
          <a:p>
            <a:endParaRPr lang="nl-NL"/>
          </a:p>
        </p:txBody>
      </p:sp>
      <p:pic>
        <p:nvPicPr>
          <p:cNvPr id="4" name="Tijdelijke aanduiding voor inhoud 5" descr="5abb1d60-864f-4617-9fa9-8f91a7507feb_10_476.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609600" y="1752600"/>
            <a:ext cx="8229600" cy="4525963"/>
          </a:xfrm>
          <a:prstGeom prst="rect">
            <a:avLst/>
          </a:prstGeom>
        </p:spPr>
      </p:pic>
    </p:spTree>
    <p:extLst>
      <p:ext uri="{BB962C8B-B14F-4D97-AF65-F5344CB8AC3E}">
        <p14:creationId xmlns:p14="http://schemas.microsoft.com/office/powerpoint/2010/main" val="10935857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rcRect l="-69121" r="-69121"/>
          <a:stretch>
            <a:fillRect/>
          </a:stretch>
        </p:blipFill>
        <p:spPr/>
      </p:pic>
    </p:spTree>
    <p:extLst>
      <p:ext uri="{BB962C8B-B14F-4D97-AF65-F5344CB8AC3E}">
        <p14:creationId xmlns:p14="http://schemas.microsoft.com/office/powerpoint/2010/main" val="24633185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rcRect l="-21028" r="-21028"/>
          <a:stretch>
            <a:fillRect/>
          </a:stretch>
        </p:blipFill>
        <p:spPr/>
      </p:pic>
    </p:spTree>
    <p:extLst>
      <p:ext uri="{BB962C8B-B14F-4D97-AF65-F5344CB8AC3E}">
        <p14:creationId xmlns:p14="http://schemas.microsoft.com/office/powerpoint/2010/main" val="27243883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pPr marL="0" indent="0" algn="ctr">
              <a:buNone/>
            </a:pPr>
            <a:r>
              <a:rPr lang="nl-NL" sz="2000" dirty="0">
                <a:latin typeface="Arial"/>
                <a:cs typeface="Arial"/>
              </a:rPr>
              <a:t>De Gouden Eeuw was in de </a:t>
            </a:r>
            <a:r>
              <a:rPr lang="nl-NL" sz="2000" dirty="0" smtClean="0">
                <a:latin typeface="Arial"/>
                <a:cs typeface="Arial"/>
              </a:rPr>
              <a:t>17</a:t>
            </a:r>
            <a:r>
              <a:rPr lang="nl-NL" sz="2000" baseline="30000" dirty="0" smtClean="0">
                <a:latin typeface="Arial"/>
                <a:cs typeface="Arial"/>
              </a:rPr>
              <a:t>e</a:t>
            </a:r>
            <a:r>
              <a:rPr lang="nl-NL" sz="2000" dirty="0" smtClean="0">
                <a:latin typeface="Arial"/>
                <a:cs typeface="Arial"/>
              </a:rPr>
              <a:t> eeuw. </a:t>
            </a:r>
          </a:p>
          <a:p>
            <a:pPr marL="0" indent="0" algn="ctr">
              <a:buNone/>
            </a:pPr>
            <a:r>
              <a:rPr lang="nl-NL" sz="2000" dirty="0" smtClean="0">
                <a:latin typeface="Arial"/>
                <a:cs typeface="Arial"/>
              </a:rPr>
              <a:t>Het </a:t>
            </a:r>
            <a:r>
              <a:rPr lang="nl-NL" sz="2000" dirty="0">
                <a:latin typeface="Arial"/>
                <a:cs typeface="Arial"/>
              </a:rPr>
              <a:t>was de tijd waarin Nederland uitgroeide tot één van de belangrijkste landen op aarde. Het was de tijd waarin het goed ging met de Nederlandse handel en economie. Daarnaast staat de Gouden Eeuw nog bekend </a:t>
            </a:r>
            <a:r>
              <a:rPr lang="nl-NL" sz="2000" dirty="0" smtClean="0">
                <a:latin typeface="Arial"/>
                <a:cs typeface="Arial"/>
              </a:rPr>
              <a:t>om de </a:t>
            </a:r>
            <a:r>
              <a:rPr lang="nl-NL" sz="2000" dirty="0">
                <a:latin typeface="Arial"/>
                <a:cs typeface="Arial"/>
              </a:rPr>
              <a:t>wetenschap en de kunst. </a:t>
            </a:r>
          </a:p>
        </p:txBody>
      </p:sp>
      <p:pic>
        <p:nvPicPr>
          <p:cNvPr id="4" name="Afbeelding 3"/>
          <p:cNvPicPr>
            <a:picLocks noChangeAspect="1"/>
          </p:cNvPicPr>
          <p:nvPr/>
        </p:nvPicPr>
        <p:blipFill>
          <a:blip r:embed="rId2"/>
          <a:stretch>
            <a:fillRect/>
          </a:stretch>
        </p:blipFill>
        <p:spPr>
          <a:xfrm>
            <a:off x="3480286" y="3513539"/>
            <a:ext cx="2514271" cy="2998055"/>
          </a:xfrm>
          <a:prstGeom prst="rect">
            <a:avLst/>
          </a:prstGeom>
        </p:spPr>
      </p:pic>
    </p:spTree>
    <p:extLst>
      <p:ext uri="{BB962C8B-B14F-4D97-AF65-F5344CB8AC3E}">
        <p14:creationId xmlns:p14="http://schemas.microsoft.com/office/powerpoint/2010/main" val="1993438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rcRect l="-21342" r="-21342"/>
          <a:stretch>
            <a:fillRect/>
          </a:stretch>
        </p:blipFill>
        <p:spPr/>
      </p:pic>
    </p:spTree>
    <p:extLst>
      <p:ext uri="{BB962C8B-B14F-4D97-AF65-F5344CB8AC3E}">
        <p14:creationId xmlns:p14="http://schemas.microsoft.com/office/powerpoint/2010/main" val="31263540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Picture 5" descr="stilleven6"/>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727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hlinkClick r:id="rId2"/>
              </a:rPr>
              <a:t>https://www.youtube.com/watch?v=</a:t>
            </a:r>
            <a:r>
              <a:rPr lang="nl-NL" dirty="0" smtClean="0">
                <a:hlinkClick r:id="rId2"/>
              </a:rPr>
              <a:t>AoJ4uCBez0M</a:t>
            </a:r>
            <a:endParaRPr lang="nl-NL" dirty="0" smtClean="0"/>
          </a:p>
          <a:p>
            <a:endParaRPr lang="nl-NL" dirty="0"/>
          </a:p>
          <a:p>
            <a:endParaRPr lang="nl-NL" dirty="0"/>
          </a:p>
        </p:txBody>
      </p:sp>
    </p:spTree>
    <p:extLst>
      <p:ext uri="{BB962C8B-B14F-4D97-AF65-F5344CB8AC3E}">
        <p14:creationId xmlns:p14="http://schemas.microsoft.com/office/powerpoint/2010/main" val="39402023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smtClean="0"/>
              <a:t>Verenigde Republiek der Nederlanden</a:t>
            </a:r>
            <a:endParaRPr lang="nl-NL" b="1" dirty="0"/>
          </a:p>
        </p:txBody>
      </p:sp>
      <p:sp>
        <p:nvSpPr>
          <p:cNvPr id="3" name="Tijdelijke aanduiding voor inhoud 2"/>
          <p:cNvSpPr>
            <a:spLocks noGrp="1"/>
          </p:cNvSpPr>
          <p:nvPr>
            <p:ph idx="1"/>
          </p:nvPr>
        </p:nvSpPr>
        <p:spPr/>
        <p:txBody>
          <a:bodyPr/>
          <a:lstStyle/>
          <a:p>
            <a:r>
              <a:rPr lang="nl-NL" dirty="0" smtClean="0"/>
              <a:t>1648 Vrede van Munster – einde 80 jarige oorlog</a:t>
            </a:r>
          </a:p>
          <a:p>
            <a:r>
              <a:rPr lang="nl-NL" dirty="0" smtClean="0"/>
              <a:t>Andere landen Europa: </a:t>
            </a:r>
            <a:r>
              <a:rPr lang="nl-NL" b="1" dirty="0" smtClean="0"/>
              <a:t>Vorstenhuizen</a:t>
            </a:r>
          </a:p>
          <a:p>
            <a:r>
              <a:rPr lang="nl-NL" dirty="0" smtClean="0"/>
              <a:t>Wij worden </a:t>
            </a:r>
            <a:r>
              <a:rPr lang="nl-NL" b="1" dirty="0" smtClean="0"/>
              <a:t>Republiek</a:t>
            </a:r>
          </a:p>
          <a:p>
            <a:r>
              <a:rPr lang="nl-NL" dirty="0" smtClean="0"/>
              <a:t>Machthebbers: </a:t>
            </a:r>
            <a:r>
              <a:rPr lang="nl-NL" b="1" dirty="0" smtClean="0"/>
              <a:t>Burgerij</a:t>
            </a:r>
          </a:p>
          <a:p>
            <a:endParaRPr lang="nl-NL" dirty="0"/>
          </a:p>
          <a:p>
            <a:r>
              <a:rPr lang="nl-NL" b="1" dirty="0" smtClean="0"/>
              <a:t>Regenten</a:t>
            </a:r>
          </a:p>
          <a:p>
            <a:endParaRPr lang="nl-NL" dirty="0"/>
          </a:p>
          <a:p>
            <a:endParaRPr lang="nl-NL" dirty="0"/>
          </a:p>
        </p:txBody>
      </p:sp>
      <p:pic>
        <p:nvPicPr>
          <p:cNvPr id="4" name="Afbeelding 3" descr="s_sa_7310_000.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76913" y="3810346"/>
            <a:ext cx="3709887" cy="2853187"/>
          </a:xfrm>
          <a:prstGeom prst="rect">
            <a:avLst/>
          </a:prstGeom>
        </p:spPr>
      </p:pic>
    </p:spTree>
    <p:extLst>
      <p:ext uri="{BB962C8B-B14F-4D97-AF65-F5344CB8AC3E}">
        <p14:creationId xmlns:p14="http://schemas.microsoft.com/office/powerpoint/2010/main" val="24690693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atin typeface="Calibri" charset="0"/>
              </a:rPr>
              <a:t>Regenten en kooplui</a:t>
            </a:r>
          </a:p>
        </p:txBody>
      </p:sp>
      <p:sp>
        <p:nvSpPr>
          <p:cNvPr id="22530" name="Content Placeholder 2"/>
          <p:cNvSpPr>
            <a:spLocks noGrp="1"/>
          </p:cNvSpPr>
          <p:nvPr>
            <p:ph idx="1"/>
          </p:nvPr>
        </p:nvSpPr>
        <p:spPr/>
        <p:txBody>
          <a:bodyPr/>
          <a:lstStyle/>
          <a:p>
            <a:pPr eaLnBrk="1" hangingPunct="1"/>
            <a:r>
              <a:rPr lang="en-US" sz="1200">
                <a:latin typeface="Calibri" charset="0"/>
              </a:rPr>
              <a:t>Ze keken minachtend neer op iedereen die niet tot "hun stand" behoorde, spraken onder elkaar Frans of mengden zoveel Franse woorden door hun Nederlands dat een gewoon burger hen nauwelijks kon verstaan. De regenten die in het stadsbestuur de dienst uitmaakten, hadden het recht om mensen te benoemen voor allerlei functies. Zij speelden elkaar deze winstgevende baantjes toe. Daardoor hielden zij het geld en macht in eigen kring.</a:t>
            </a:r>
            <a:endParaRPr lang="nl-NL" sz="1200">
              <a:latin typeface="Calibri" charset="0"/>
            </a:endParaRPr>
          </a:p>
          <a:p>
            <a:pPr eaLnBrk="1" hangingPunct="1"/>
            <a:endParaRPr lang="nl-NL" sz="1200">
              <a:latin typeface="Calibri" charset="0"/>
            </a:endParaRPr>
          </a:p>
          <a:p>
            <a:pPr eaLnBrk="1" hangingPunct="1"/>
            <a:endParaRPr lang="nl-NL" sz="1200">
              <a:latin typeface="Calibri" charset="0"/>
            </a:endParaRPr>
          </a:p>
          <a:p>
            <a:pPr eaLnBrk="1" hangingPunct="1"/>
            <a:endParaRPr lang="nl-NL" sz="1200">
              <a:latin typeface="Calibri" charset="0"/>
            </a:endParaRPr>
          </a:p>
          <a:p>
            <a:pPr eaLnBrk="1" hangingPunct="1"/>
            <a:r>
              <a:rPr lang="nl-NL" sz="1200">
                <a:latin typeface="Calibri" charset="0"/>
              </a:rPr>
              <a:t>Regent : bestuurder van een stad in de 17</a:t>
            </a:r>
            <a:r>
              <a:rPr lang="nl-NL" sz="1200" baseline="30000">
                <a:latin typeface="Calibri" charset="0"/>
              </a:rPr>
              <a:t>e</a:t>
            </a:r>
            <a:r>
              <a:rPr lang="nl-NL" sz="1200">
                <a:latin typeface="Calibri" charset="0"/>
              </a:rPr>
              <a:t> eeuw:</a:t>
            </a:r>
          </a:p>
          <a:p>
            <a:pPr eaLnBrk="1" hangingPunct="1"/>
            <a:r>
              <a:rPr lang="nl-NL" sz="1200">
                <a:latin typeface="Calibri" charset="0"/>
              </a:rPr>
              <a:t>B.v. Burgemeester, leden van de raad van state,</a:t>
            </a:r>
          </a:p>
          <a:p>
            <a:pPr eaLnBrk="1" hangingPunct="1">
              <a:buFont typeface="Arial" charset="0"/>
              <a:buNone/>
            </a:pPr>
            <a:r>
              <a:rPr lang="nl-NL" sz="1200">
                <a:latin typeface="Calibri" charset="0"/>
              </a:rPr>
              <a:t>	 de provincieen etc.</a:t>
            </a:r>
          </a:p>
          <a:p>
            <a:pPr eaLnBrk="1" hangingPunct="1"/>
            <a:r>
              <a:rPr lang="nl-NL" sz="1200">
                <a:latin typeface="Calibri" charset="0"/>
              </a:rPr>
              <a:t>Meestal leden van dezelfde families.</a:t>
            </a:r>
          </a:p>
          <a:p>
            <a:pPr eaLnBrk="1" hangingPunct="1"/>
            <a:endParaRPr lang="en-US" sz="1200">
              <a:latin typeface="Calibri" charset="0"/>
            </a:endParaRPr>
          </a:p>
        </p:txBody>
      </p:sp>
      <p:pic>
        <p:nvPicPr>
          <p:cNvPr id="22531"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038600" y="2590800"/>
            <a:ext cx="48895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74648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dirty="0" smtClean="0"/>
              <a:t>Republiek als wereldmacht</a:t>
            </a:r>
            <a:endParaRPr lang="nl-NL" b="1" dirty="0"/>
          </a:p>
        </p:txBody>
      </p:sp>
      <p:sp>
        <p:nvSpPr>
          <p:cNvPr id="3" name="Tijdelijke aanduiding voor inhoud 2"/>
          <p:cNvSpPr>
            <a:spLocks noGrp="1"/>
          </p:cNvSpPr>
          <p:nvPr>
            <p:ph idx="1"/>
          </p:nvPr>
        </p:nvSpPr>
        <p:spPr/>
        <p:txBody>
          <a:bodyPr/>
          <a:lstStyle/>
          <a:p>
            <a:pPr marL="0" indent="0" algn="ctr">
              <a:buNone/>
            </a:pPr>
            <a:r>
              <a:rPr lang="nl-NL" dirty="0" smtClean="0"/>
              <a:t>Amsterdam als wereldhandelscentrum: </a:t>
            </a:r>
          </a:p>
          <a:p>
            <a:pPr marL="0" indent="0" algn="ctr">
              <a:buNone/>
            </a:pPr>
            <a:r>
              <a:rPr lang="nl-NL" dirty="0" smtClean="0"/>
              <a:t>Waarom?</a:t>
            </a:r>
          </a:p>
          <a:p>
            <a:pPr marL="0" indent="0" algn="ctr">
              <a:buNone/>
            </a:pPr>
            <a:r>
              <a:rPr lang="nl-NL" sz="4000" b="1" dirty="0" smtClean="0">
                <a:solidFill>
                  <a:srgbClr val="FF0000"/>
                </a:solidFill>
              </a:rPr>
              <a:t>1. Val van Antwerpen</a:t>
            </a:r>
          </a:p>
          <a:p>
            <a:pPr marL="0" indent="0" algn="ctr">
              <a:buNone/>
            </a:pPr>
            <a:endParaRPr lang="nl-NL" sz="4000" b="1" dirty="0" smtClean="0">
              <a:solidFill>
                <a:srgbClr val="FF0000"/>
              </a:solidFill>
            </a:endParaRPr>
          </a:p>
          <a:p>
            <a:r>
              <a:rPr lang="nl-NL" sz="2000" b="1" dirty="0" smtClean="0"/>
              <a:t>Antwerpen</a:t>
            </a:r>
            <a:r>
              <a:rPr lang="nl-NL" sz="2000" dirty="0" smtClean="0"/>
              <a:t> veroverd door Spanjaarden – Westerschelde werd geblokkeerd, positie als wereldhaven verdween</a:t>
            </a:r>
          </a:p>
          <a:p>
            <a:r>
              <a:rPr lang="nl-NL" sz="2000" dirty="0" smtClean="0"/>
              <a:t>Veel koop- en ambachtslieden vluchtten naar Amsterdam – economische stimulans voor Amsterdam</a:t>
            </a:r>
            <a:endParaRPr lang="nl-NL" sz="2000" dirty="0"/>
          </a:p>
          <a:p>
            <a:endParaRPr lang="nl-NL" dirty="0"/>
          </a:p>
        </p:txBody>
      </p:sp>
    </p:spTree>
    <p:extLst>
      <p:ext uri="{BB962C8B-B14F-4D97-AF65-F5344CB8AC3E}">
        <p14:creationId xmlns:p14="http://schemas.microsoft.com/office/powerpoint/2010/main" val="40316975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marL="0" indent="0" algn="ctr">
              <a:buNone/>
            </a:pPr>
            <a:r>
              <a:rPr lang="nl-NL" dirty="0"/>
              <a:t>Amsterdam als wereldhandelscentrum: </a:t>
            </a:r>
          </a:p>
          <a:p>
            <a:pPr marL="0" indent="0" algn="ctr">
              <a:buNone/>
            </a:pPr>
            <a:r>
              <a:rPr lang="nl-NL" dirty="0"/>
              <a:t>Waarom</a:t>
            </a:r>
            <a:r>
              <a:rPr lang="nl-NL" dirty="0" smtClean="0"/>
              <a:t>?</a:t>
            </a:r>
          </a:p>
          <a:p>
            <a:pPr marL="0" indent="0" algn="ctr">
              <a:buNone/>
            </a:pPr>
            <a:r>
              <a:rPr lang="nl-NL" b="1" dirty="0" smtClean="0">
                <a:solidFill>
                  <a:srgbClr val="FF0000"/>
                </a:solidFill>
              </a:rPr>
              <a:t>2. VOC en de rol van het water</a:t>
            </a:r>
          </a:p>
          <a:p>
            <a:pPr marL="0" indent="0">
              <a:buNone/>
            </a:pPr>
            <a:endParaRPr lang="nl-NL" sz="2000" b="1" dirty="0" smtClean="0">
              <a:solidFill>
                <a:srgbClr val="FF0000"/>
              </a:solidFill>
            </a:endParaRPr>
          </a:p>
          <a:p>
            <a:pPr marL="0" indent="0">
              <a:buNone/>
            </a:pPr>
            <a:r>
              <a:rPr lang="nl-NL" sz="2000" dirty="0" smtClean="0">
                <a:solidFill>
                  <a:srgbClr val="FFFFFF"/>
                </a:solidFill>
              </a:rPr>
              <a:t>1. Republiek/Amsterdam </a:t>
            </a:r>
            <a:r>
              <a:rPr lang="nl-NL" sz="2000" u="sng" dirty="0" smtClean="0">
                <a:solidFill>
                  <a:srgbClr val="FFFFFF"/>
                </a:solidFill>
              </a:rPr>
              <a:t>geografisch gezien</a:t>
            </a:r>
            <a:r>
              <a:rPr lang="nl-NL" sz="2000" dirty="0" smtClean="0">
                <a:solidFill>
                  <a:srgbClr val="FFFFFF"/>
                </a:solidFill>
              </a:rPr>
              <a:t> goede ligging:  aan zee, grachten Amsterdam</a:t>
            </a:r>
          </a:p>
          <a:p>
            <a:pPr marL="0" indent="0">
              <a:buNone/>
            </a:pPr>
            <a:r>
              <a:rPr lang="nl-NL" sz="2000" dirty="0" smtClean="0">
                <a:solidFill>
                  <a:srgbClr val="FFFFFF"/>
                </a:solidFill>
              </a:rPr>
              <a:t>2. Oprichting VOC (verenigde Oost-Indische Compagnie) in 1602</a:t>
            </a:r>
          </a:p>
          <a:p>
            <a:pPr marL="0" indent="0">
              <a:buNone/>
            </a:pPr>
            <a:r>
              <a:rPr lang="nl-NL" sz="2000" b="1" dirty="0" smtClean="0">
                <a:solidFill>
                  <a:srgbClr val="FFFFFF"/>
                </a:solidFill>
              </a:rPr>
              <a:t>3.  </a:t>
            </a:r>
            <a:r>
              <a:rPr lang="nl-NL" sz="2000" dirty="0" smtClean="0"/>
              <a:t>De </a:t>
            </a:r>
            <a:r>
              <a:rPr lang="nl-NL" sz="2000" dirty="0"/>
              <a:t>VOC was het enige Nederlandse bedrijf dat handel mocht voeren met </a:t>
            </a:r>
            <a:r>
              <a:rPr lang="nl-NL" sz="2000" dirty="0" smtClean="0"/>
              <a:t>   </a:t>
            </a:r>
            <a:r>
              <a:rPr lang="nl-NL" sz="2000" dirty="0" err="1" smtClean="0"/>
              <a:t>Azie</a:t>
            </a:r>
            <a:r>
              <a:rPr lang="nl-NL" sz="2000" dirty="0" smtClean="0"/>
              <a:t> </a:t>
            </a:r>
            <a:r>
              <a:rPr lang="nl-NL" sz="2000" dirty="0"/>
              <a:t>(Oost-Indië). Ze was de eerste </a:t>
            </a:r>
            <a:r>
              <a:rPr lang="nl-NL" sz="2000" dirty="0" err="1" smtClean="0"/>
              <a:t>mulinational</a:t>
            </a:r>
            <a:r>
              <a:rPr lang="nl-NL" sz="2000" dirty="0" smtClean="0"/>
              <a:t> </a:t>
            </a:r>
            <a:r>
              <a:rPr lang="nl-NL" sz="2000" dirty="0"/>
              <a:t>(een bedrijf dat in meerdere landen actief is). </a:t>
            </a:r>
            <a:endParaRPr lang="nl-NL" sz="2000" b="1" dirty="0" smtClean="0">
              <a:solidFill>
                <a:srgbClr val="FFFFFF"/>
              </a:solidFill>
            </a:endParaRPr>
          </a:p>
          <a:p>
            <a:pPr>
              <a:buFontTx/>
              <a:buChar char="-"/>
            </a:pPr>
            <a:endParaRPr lang="nl-NL" sz="2000" b="1" dirty="0" smtClean="0">
              <a:solidFill>
                <a:srgbClr val="FFFFFF"/>
              </a:solidFill>
            </a:endParaRPr>
          </a:p>
          <a:p>
            <a:pPr marL="0" indent="0">
              <a:buNone/>
            </a:pPr>
            <a:endParaRPr lang="nl-NL" sz="2000" b="1" dirty="0">
              <a:solidFill>
                <a:srgbClr val="FFFFFF"/>
              </a:solidFill>
            </a:endParaRPr>
          </a:p>
          <a:p>
            <a:pPr marL="0" indent="0" algn="ctr">
              <a:buNone/>
            </a:pPr>
            <a:endParaRPr lang="nl-NL" b="1" dirty="0">
              <a:solidFill>
                <a:srgbClr val="FF0000"/>
              </a:solidFill>
            </a:endParaRPr>
          </a:p>
        </p:txBody>
      </p:sp>
      <p:pic>
        <p:nvPicPr>
          <p:cNvPr id="4" name="Afbeelding 3"/>
          <p:cNvPicPr>
            <a:picLocks noChangeAspect="1"/>
          </p:cNvPicPr>
          <p:nvPr/>
        </p:nvPicPr>
        <p:blipFill>
          <a:blip r:embed="rId2"/>
          <a:stretch>
            <a:fillRect/>
          </a:stretch>
        </p:blipFill>
        <p:spPr>
          <a:xfrm>
            <a:off x="0" y="-313414"/>
            <a:ext cx="9144000" cy="1913614"/>
          </a:xfrm>
          <a:prstGeom prst="rect">
            <a:avLst/>
          </a:prstGeom>
        </p:spPr>
      </p:pic>
    </p:spTree>
    <p:extLst>
      <p:ext uri="{BB962C8B-B14F-4D97-AF65-F5344CB8AC3E}">
        <p14:creationId xmlns:p14="http://schemas.microsoft.com/office/powerpoint/2010/main" val="27439563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z="4000">
                <a:latin typeface="Calibri" charset="0"/>
              </a:rPr>
              <a:t>VOC EN CHINEES PORCELEIN</a:t>
            </a:r>
            <a:endParaRPr lang="en-GB" sz="4000">
              <a:latin typeface="Calibri" charset="0"/>
            </a:endParaRPr>
          </a:p>
        </p:txBody>
      </p:sp>
      <p:sp>
        <p:nvSpPr>
          <p:cNvPr id="23554" name="Rectangle 3"/>
          <p:cNvSpPr>
            <a:spLocks noGrp="1" noChangeArrowheads="1"/>
          </p:cNvSpPr>
          <p:nvPr>
            <p:ph type="body" idx="1"/>
          </p:nvPr>
        </p:nvSpPr>
        <p:spPr/>
        <p:txBody>
          <a:bodyPr/>
          <a:lstStyle/>
          <a:p>
            <a:pPr eaLnBrk="1" hangingPunct="1"/>
            <a:endParaRPr lang="nl-NL">
              <a:latin typeface="Calibri" charset="0"/>
            </a:endParaRPr>
          </a:p>
        </p:txBody>
      </p:sp>
      <p:pic>
        <p:nvPicPr>
          <p:cNvPr id="23555" name="Picture 5" descr="voc_cat_zpbrobbe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750" y="1125538"/>
            <a:ext cx="172402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descr="voc rou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11413" y="1125538"/>
            <a:ext cx="31242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9" descr="Image19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80100" y="1219200"/>
            <a:ext cx="28067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1" descr="wanli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3903663"/>
            <a:ext cx="2760663"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860800" y="4025900"/>
            <a:ext cx="40386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07700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888862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5" name="Tijdelijke aanduiding voor inhoud 4"/>
          <p:cNvSpPr>
            <a:spLocks noGrp="1"/>
          </p:cNvSpPr>
          <p:nvPr>
            <p:ph idx="1"/>
          </p:nvPr>
        </p:nvSpPr>
        <p:spPr/>
        <p:txBody>
          <a:bodyPr/>
          <a:lstStyle/>
          <a:p>
            <a:pPr algn="ctr"/>
            <a:r>
              <a:rPr lang="nl-NL" b="1" dirty="0" smtClean="0"/>
              <a:t>Tulpenmanie</a:t>
            </a:r>
          </a:p>
          <a:p>
            <a:pPr algn="ctr"/>
            <a:r>
              <a:rPr lang="nl-NL" b="1" dirty="0" smtClean="0"/>
              <a:t>Peper</a:t>
            </a:r>
          </a:p>
          <a:p>
            <a:pPr algn="ctr"/>
            <a:r>
              <a:rPr lang="nl-NL" b="1" dirty="0" smtClean="0"/>
              <a:t>Zijde</a:t>
            </a:r>
          </a:p>
          <a:p>
            <a:pPr algn="ctr"/>
            <a:r>
              <a:rPr lang="nl-NL" b="1" dirty="0" smtClean="0"/>
              <a:t>Thee/koffie</a:t>
            </a:r>
          </a:p>
          <a:p>
            <a:pPr algn="ctr"/>
            <a:r>
              <a:rPr lang="nl-NL" b="1" dirty="0" smtClean="0"/>
              <a:t>Tapijten</a:t>
            </a:r>
          </a:p>
          <a:p>
            <a:pPr algn="ctr"/>
            <a:r>
              <a:rPr lang="nl-NL" b="1" dirty="0" smtClean="0"/>
              <a:t>Etc..</a:t>
            </a:r>
            <a:endParaRPr lang="nl-NL" b="1" dirty="0"/>
          </a:p>
        </p:txBody>
      </p:sp>
      <p:pic>
        <p:nvPicPr>
          <p:cNvPr id="6" name="Afbeelding 5"/>
          <p:cNvPicPr>
            <a:picLocks noChangeAspect="1"/>
          </p:cNvPicPr>
          <p:nvPr/>
        </p:nvPicPr>
        <p:blipFill>
          <a:blip r:embed="rId2" cstate="email">
            <a:alphaModFix amt="49000"/>
            <a:extLst>
              <a:ext uri="{28A0092B-C50C-407E-A947-70E740481C1C}">
                <a14:useLocalDpi xmlns:a14="http://schemas.microsoft.com/office/drawing/2010/main"/>
              </a:ext>
            </a:extLst>
          </a:blip>
          <a:stretch>
            <a:fillRect/>
          </a:stretch>
        </p:blipFill>
        <p:spPr>
          <a:xfrm>
            <a:off x="143810" y="1028700"/>
            <a:ext cx="9144000" cy="4800600"/>
          </a:xfrm>
          <a:prstGeom prst="rect">
            <a:avLst/>
          </a:prstGeom>
        </p:spPr>
      </p:pic>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8242" y="4746421"/>
            <a:ext cx="2165758" cy="2165758"/>
          </a:xfrm>
          <a:prstGeom prst="rect">
            <a:avLst/>
          </a:prstGeom>
        </p:spPr>
      </p:pic>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534" y="1417638"/>
            <a:ext cx="3246948" cy="3167290"/>
          </a:xfrm>
          <a:prstGeom prst="rect">
            <a:avLst/>
          </a:prstGeom>
        </p:spPr>
      </p:pic>
    </p:spTree>
    <p:extLst>
      <p:ext uri="{BB962C8B-B14F-4D97-AF65-F5344CB8AC3E}">
        <p14:creationId xmlns:p14="http://schemas.microsoft.com/office/powerpoint/2010/main" val="6893902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Zwar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Zwart .thmx</Template>
  <TotalTime>92</TotalTime>
  <Words>423</Words>
  <Application>Microsoft Macintosh PowerPoint</Application>
  <PresentationFormat>Diavoorstelling (4:3)</PresentationFormat>
  <Paragraphs>65</Paragraphs>
  <Slides>22</Slides>
  <Notes>0</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 Zwart </vt:lpstr>
      <vt:lpstr>Gouden eeuw in vogelvlucht</vt:lpstr>
      <vt:lpstr>PowerPoint-presentatie</vt:lpstr>
      <vt:lpstr>Verenigde Republiek der Nederlanden</vt:lpstr>
      <vt:lpstr>Regenten en kooplui</vt:lpstr>
      <vt:lpstr>Republiek als wereldmacht</vt:lpstr>
      <vt:lpstr>PowerPoint-presentatie</vt:lpstr>
      <vt:lpstr>VOC EN CHINEES PORCELEIN</vt:lpstr>
      <vt:lpstr>PowerPoint-presentatie</vt:lpstr>
      <vt:lpstr>PowerPoint-presentatie</vt:lpstr>
      <vt:lpstr>Bevolking groeit</vt:lpstr>
      <vt:lpstr>Tolerante godsdienst</vt:lpstr>
      <vt:lpstr>Beeldenstorm</vt:lpstr>
      <vt:lpstr>Pracht en praal - sober </vt:lpstr>
      <vt:lpstr>Tolerantie</vt:lpstr>
      <vt:lpstr>Pronken..maar kijk uit..</vt:lpstr>
      <vt:lpstr>Gebouwen en gevelstenen</vt:lpstr>
      <vt:lpstr>Kunstkamers</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Gouden eeuw in vogelvlucht</dc:title>
  <dc:creator>ATC</dc:creator>
  <cp:lastModifiedBy>ATC</cp:lastModifiedBy>
  <cp:revision>54</cp:revision>
  <dcterms:created xsi:type="dcterms:W3CDTF">2016-12-04T09:50:11Z</dcterms:created>
  <dcterms:modified xsi:type="dcterms:W3CDTF">2016-12-04T11:50:21Z</dcterms:modified>
</cp:coreProperties>
</file>